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5"/>
  </p:notes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21"/>
    <p:restoredTop sz="94643"/>
  </p:normalViewPr>
  <p:slideViewPr>
    <p:cSldViewPr snapToGrid="0" snapToObjects="1">
      <p:cViewPr varScale="1">
        <p:scale>
          <a:sx n="216" d="100"/>
          <a:sy n="216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Mutiplicity and Z relations for a given cardinality in 12TET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Sheet1!$F$3:$F$13</c:f>
              <c:numCache>
                <c:formatCode>General</c:formatCode>
                <c:ptCount val="11"/>
                <c:pt idx="0">
                  <c:v>10</c:v>
                </c:pt>
                <c:pt idx="1">
                  <c:v>12</c:v>
                </c:pt>
                <c:pt idx="2">
                  <c:v>30</c:v>
                </c:pt>
                <c:pt idx="3">
                  <c:v>39</c:v>
                </c:pt>
                <c:pt idx="4">
                  <c:v>54</c:v>
                </c:pt>
                <c:pt idx="5">
                  <c:v>38</c:v>
                </c:pt>
                <c:pt idx="6">
                  <c:v>32</c:v>
                </c:pt>
                <c:pt idx="7">
                  <c:v>13</c:v>
                </c:pt>
                <c:pt idx="8">
                  <c:v>8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D0-C149-BFA0-A1DBF2E7A5E3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Sheet1!$G$3:$G$13</c:f>
              <c:numCache>
                <c:formatCode>General</c:formatCode>
                <c:ptCount val="11"/>
                <c:pt idx="0">
                  <c:v>8</c:v>
                </c:pt>
                <c:pt idx="1">
                  <c:v>0</c:v>
                </c:pt>
                <c:pt idx="2">
                  <c:v>4</c:v>
                </c:pt>
                <c:pt idx="3">
                  <c:v>8</c:v>
                </c:pt>
                <c:pt idx="4">
                  <c:v>37</c:v>
                </c:pt>
                <c:pt idx="5">
                  <c:v>6</c:v>
                </c:pt>
                <c:pt idx="6">
                  <c:v>7</c:v>
                </c:pt>
                <c:pt idx="7">
                  <c:v>2</c:v>
                </c:pt>
                <c:pt idx="8">
                  <c:v>3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D0-C149-BFA0-A1DBF2E7A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1615535"/>
        <c:axId val="1041617215"/>
      </c:barChart>
      <c:catAx>
        <c:axId val="1041615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7215"/>
        <c:crosses val="autoZero"/>
        <c:auto val="1"/>
        <c:lblAlgn val="ctr"/>
        <c:lblOffset val="100"/>
        <c:noMultiLvlLbl val="0"/>
      </c:catAx>
      <c:valAx>
        <c:axId val="104161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5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Multiplicity and Z relations</a:t>
            </a:r>
            <a:r>
              <a:rPr lang="en-US" baseline="0" dirty="0"/>
              <a:t> for a given </a:t>
            </a:r>
          </a:p>
          <a:p>
            <a:pPr>
              <a:defRPr/>
            </a:pPr>
            <a:r>
              <a:rPr lang="en-US" baseline="0" dirty="0"/>
              <a:t>cardinality in 24TET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Sheet1!$B$3:$B$25</c:f>
              <c:numCache>
                <c:formatCode>General</c:formatCode>
                <c:ptCount val="23"/>
                <c:pt idx="0">
                  <c:v>12</c:v>
                </c:pt>
                <c:pt idx="1">
                  <c:v>48</c:v>
                </c:pt>
                <c:pt idx="2">
                  <c:v>256</c:v>
                </c:pt>
                <c:pt idx="3">
                  <c:v>933</c:v>
                </c:pt>
                <c:pt idx="4">
                  <c:v>3057</c:v>
                </c:pt>
                <c:pt idx="5">
                  <c:v>7478</c:v>
                </c:pt>
                <c:pt idx="6">
                  <c:v>16341</c:v>
                </c:pt>
                <c:pt idx="7">
                  <c:v>28067</c:v>
                </c:pt>
                <c:pt idx="8">
                  <c:v>43267</c:v>
                </c:pt>
                <c:pt idx="9">
                  <c:v>53484</c:v>
                </c:pt>
                <c:pt idx="10">
                  <c:v>59496</c:v>
                </c:pt>
                <c:pt idx="11">
                  <c:v>53618</c:v>
                </c:pt>
                <c:pt idx="12">
                  <c:v>43285</c:v>
                </c:pt>
                <c:pt idx="13">
                  <c:v>28081</c:v>
                </c:pt>
                <c:pt idx="14">
                  <c:v>16382</c:v>
                </c:pt>
                <c:pt idx="15">
                  <c:v>7415</c:v>
                </c:pt>
                <c:pt idx="16">
                  <c:v>3097</c:v>
                </c:pt>
                <c:pt idx="17">
                  <c:v>921</c:v>
                </c:pt>
                <c:pt idx="18">
                  <c:v>280</c:v>
                </c:pt>
                <c:pt idx="19">
                  <c:v>51</c:v>
                </c:pt>
                <c:pt idx="20">
                  <c:v>17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0-7742-B5CC-097E2D531684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Sheet1!$C$3:$C$25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101</c:v>
                </c:pt>
                <c:pt idx="4">
                  <c:v>811</c:v>
                </c:pt>
                <c:pt idx="5">
                  <c:v>1715</c:v>
                </c:pt>
                <c:pt idx="6">
                  <c:v>6472</c:v>
                </c:pt>
                <c:pt idx="7">
                  <c:v>12097</c:v>
                </c:pt>
                <c:pt idx="8">
                  <c:v>19794</c:v>
                </c:pt>
                <c:pt idx="9">
                  <c:v>20685</c:v>
                </c:pt>
                <c:pt idx="10">
                  <c:v>58595</c:v>
                </c:pt>
                <c:pt idx="11">
                  <c:v>20895</c:v>
                </c:pt>
                <c:pt idx="12">
                  <c:v>19740</c:v>
                </c:pt>
                <c:pt idx="13">
                  <c:v>12047</c:v>
                </c:pt>
                <c:pt idx="14">
                  <c:v>6492</c:v>
                </c:pt>
                <c:pt idx="15">
                  <c:v>1620</c:v>
                </c:pt>
                <c:pt idx="16">
                  <c:v>835</c:v>
                </c:pt>
                <c:pt idx="17">
                  <c:v>79</c:v>
                </c:pt>
                <c:pt idx="18">
                  <c:v>36</c:v>
                </c:pt>
                <c:pt idx="19">
                  <c:v>4</c:v>
                </c:pt>
                <c:pt idx="20">
                  <c:v>6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80-7742-B5CC-097E2D531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4274591"/>
        <c:axId val="1039647087"/>
      </c:barChart>
      <c:catAx>
        <c:axId val="1034274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647087"/>
        <c:crosses val="autoZero"/>
        <c:auto val="1"/>
        <c:lblAlgn val="ctr"/>
        <c:lblOffset val="100"/>
        <c:noMultiLvlLbl val="0"/>
      </c:catAx>
      <c:valAx>
        <c:axId val="103964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274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9F97B-C066-8D47-BB5A-437BE92E95E7}" type="datetimeFigureOut">
              <a:rPr lang="en-US" smtClean="0"/>
              <a:t>12/1/18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D3AF7-B679-3F4F-94E2-5B18BF46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1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5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95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5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7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2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9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1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9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0B13A-06D5-934F-9A8F-50EC16FC8D66}"/>
              </a:ext>
            </a:extLst>
          </p:cNvPr>
          <p:cNvSpPr txBox="1"/>
          <p:nvPr/>
        </p:nvSpPr>
        <p:spPr>
          <a:xfrm>
            <a:off x="482600" y="643467"/>
            <a:ext cx="2522980" cy="21759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kern="12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026F4-DB47-034F-982C-9552FA3450DA}"/>
              </a:ext>
            </a:extLst>
          </p:cNvPr>
          <p:cNvSpPr txBox="1"/>
          <p:nvPr/>
        </p:nvSpPr>
        <p:spPr>
          <a:xfrm>
            <a:off x="482600" y="3637110"/>
            <a:ext cx="2522980" cy="2577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Marco Buongiorno Nardelli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CEMI – Center for experimental Music and Intermedia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iARTA</a:t>
            </a: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– Initiative for Advanced Research in Technology and the Arts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Department of Physics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University of North Texas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685BB-720B-0742-AC81-A98589E8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61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1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925031" y="1749652"/>
            <a:ext cx="72478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minimal distance between pcs of cardinality 3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Octave equivalent normal forms (prime forms + inversions) + O(1)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43141-603D-984A-B174-E1ED66C83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90" r="23431"/>
          <a:stretch/>
        </p:blipFill>
        <p:spPr>
          <a:xfrm rot="1905163">
            <a:off x="1424456" y="2268076"/>
            <a:ext cx="2799817" cy="5274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7E3D6-573E-0544-A9DE-76F4507E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142" y="2934335"/>
            <a:ext cx="3830831" cy="369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28235-F746-1643-B730-EDF6C3ECF537}"/>
              </a:ext>
            </a:extLst>
          </p:cNvPr>
          <p:cNvSpPr txBox="1"/>
          <p:nvPr/>
        </p:nvSpPr>
        <p:spPr>
          <a:xfrm>
            <a:off x="5152971" y="6581001"/>
            <a:ext cx="3991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Callender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Quinn and </a:t>
            </a:r>
            <a:r>
              <a:rPr lang="en-US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Tymoczko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Science </a:t>
            </a:r>
            <a:r>
              <a:rPr lang="en-US" sz="12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320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346 (2008)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47566-4386-4447-9C8C-48427B755E24}"/>
              </a:ext>
            </a:extLst>
          </p:cNvPr>
          <p:cNvSpPr txBox="1"/>
          <p:nvPr/>
        </p:nvSpPr>
        <p:spPr>
          <a:xfrm>
            <a:off x="6542567" y="3429000"/>
            <a:ext cx="230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Quotient space 𝕋</a:t>
            </a:r>
            <a:r>
              <a:rPr lang="en-US" baseline="30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/𝒮</a:t>
            </a:r>
            <a:r>
              <a:rPr lang="en-US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as a cone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FB5CC-A9EA-3949-A11F-708FC0D7121B}"/>
              </a:ext>
            </a:extLst>
          </p:cNvPr>
          <p:cNvSpPr txBox="1"/>
          <p:nvPr/>
        </p:nvSpPr>
        <p:spPr>
          <a:xfrm>
            <a:off x="3255508" y="5231219"/>
            <a:ext cx="206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the information is contained in the metric!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D99EC-B1D7-AD4B-A6A5-312905CC8CDA}"/>
              </a:ext>
            </a:extLst>
          </p:cNvPr>
          <p:cNvSpPr txBox="1"/>
          <p:nvPr/>
        </p:nvSpPr>
        <p:spPr>
          <a:xfrm>
            <a:off x="4196317" y="319685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3DA15A-DEB2-DB49-B2CA-D498642E5D84}"/>
              </a:ext>
            </a:extLst>
          </p:cNvPr>
          <p:cNvSpPr txBox="1"/>
          <p:nvPr/>
        </p:nvSpPr>
        <p:spPr>
          <a:xfrm>
            <a:off x="3290948" y="311714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339F5-F6C0-5E44-A1D4-CE4236B05146}"/>
              </a:ext>
            </a:extLst>
          </p:cNvPr>
          <p:cNvSpPr txBox="1"/>
          <p:nvPr/>
        </p:nvSpPr>
        <p:spPr>
          <a:xfrm>
            <a:off x="3358287" y="3684413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05AFE-D266-4F40-8BAD-072B0DD52FCD}"/>
              </a:ext>
            </a:extLst>
          </p:cNvPr>
          <p:cNvSpPr txBox="1"/>
          <p:nvPr/>
        </p:nvSpPr>
        <p:spPr>
          <a:xfrm>
            <a:off x="4286866" y="2734863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endParaRPr lang="en-US" sz="1200" i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A156F-7469-3747-9540-34302BF54C04}"/>
              </a:ext>
            </a:extLst>
          </p:cNvPr>
          <p:cNvSpPr txBox="1"/>
          <p:nvPr/>
        </p:nvSpPr>
        <p:spPr>
          <a:xfrm>
            <a:off x="4170835" y="360003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</a:t>
            </a:r>
            <a:r>
              <a:rPr lang="en-US" dirty="0">
                <a:latin typeface="Maestro Percussion" panose="02000608060000020002" pitchFamily="2" charset="2"/>
                <a:ea typeface="Helvetica Neue Light" panose="02000403000000020004" pitchFamily="2" charset="0"/>
              </a:rPr>
              <a:t>b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F1067-7CA2-7342-B0B7-5FE2389617A6}"/>
              </a:ext>
            </a:extLst>
          </p:cNvPr>
          <p:cNvSpPr txBox="1"/>
          <p:nvPr/>
        </p:nvSpPr>
        <p:spPr>
          <a:xfrm>
            <a:off x="2625706" y="3290500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add2</a:t>
            </a:r>
          </a:p>
        </p:txBody>
      </p:sp>
    </p:spTree>
    <p:extLst>
      <p:ext uri="{BB962C8B-B14F-4D97-AF65-F5344CB8AC3E}">
        <p14:creationId xmlns:p14="http://schemas.microsoft.com/office/powerpoint/2010/main" val="3350394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24DD8E-8B5F-8B41-8689-A6A8C625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83" y="355600"/>
            <a:ext cx="6502400" cy="650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</p:spTree>
    <p:extLst>
      <p:ext uri="{BB962C8B-B14F-4D97-AF65-F5344CB8AC3E}">
        <p14:creationId xmlns:p14="http://schemas.microsoft.com/office/powerpoint/2010/main" val="403329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54426"/>
            <a:ext cx="250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BA3B8E-15E2-A740-8A0E-DE14EABDD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54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4EBD40-6459-7146-A8C8-0756D94C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3207" y="2911422"/>
            <a:ext cx="4490793" cy="3820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B2C56-4922-A743-8AEB-7649A2443A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0734" y="467928"/>
            <a:ext cx="4229942" cy="388579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3C2DEC-C65C-AE46-9911-997CCA54E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59476"/>
              </p:ext>
            </p:extLst>
          </p:nvPr>
        </p:nvGraphicFramePr>
        <p:xfrm>
          <a:off x="2679725" y="4410914"/>
          <a:ext cx="1291959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361">
                  <a:extLst>
                    <a:ext uri="{9D8B030D-6E8A-4147-A177-3AD203B41FA5}">
                      <a16:colId xmlns:a16="http://schemas.microsoft.com/office/drawing/2014/main" val="2051967139"/>
                    </a:ext>
                  </a:extLst>
                </a:gridCol>
                <a:gridCol w="442247">
                  <a:extLst>
                    <a:ext uri="{9D8B030D-6E8A-4147-A177-3AD203B41FA5}">
                      <a16:colId xmlns:a16="http://schemas.microsoft.com/office/drawing/2014/main" val="44751287"/>
                    </a:ext>
                  </a:extLst>
                </a:gridCol>
                <a:gridCol w="448351">
                  <a:extLst>
                    <a:ext uri="{9D8B030D-6E8A-4147-A177-3AD203B41FA5}">
                      <a16:colId xmlns:a16="http://schemas.microsoft.com/office/drawing/2014/main" val="39573401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Maj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09226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360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140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5918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5296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85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Bb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427876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AFE30D-AA8D-1448-AB8C-9683099E5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11975"/>
              </p:ext>
            </p:extLst>
          </p:nvPr>
        </p:nvGraphicFramePr>
        <p:xfrm>
          <a:off x="6252623" y="1359964"/>
          <a:ext cx="1291959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361">
                  <a:extLst>
                    <a:ext uri="{9D8B030D-6E8A-4147-A177-3AD203B41FA5}">
                      <a16:colId xmlns:a16="http://schemas.microsoft.com/office/drawing/2014/main" val="2051967139"/>
                    </a:ext>
                  </a:extLst>
                </a:gridCol>
                <a:gridCol w="442247">
                  <a:extLst>
                    <a:ext uri="{9D8B030D-6E8A-4147-A177-3AD203B41FA5}">
                      <a16:colId xmlns:a16="http://schemas.microsoft.com/office/drawing/2014/main" val="44751287"/>
                    </a:ext>
                  </a:extLst>
                </a:gridCol>
                <a:gridCol w="448351">
                  <a:extLst>
                    <a:ext uri="{9D8B030D-6E8A-4147-A177-3AD203B41FA5}">
                      <a16:colId xmlns:a16="http://schemas.microsoft.com/office/drawing/2014/main" val="39573401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Maj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09226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A#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360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Eb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Eb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140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5918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5296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F#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85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G#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4278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794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66223"/>
            <a:ext cx="3060453" cy="866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980666C-6280-294D-B648-DB177AE2C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03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O(1+1+1)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0B384D-1A16-6E4C-BB68-3E32F5A4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88" y="467928"/>
            <a:ext cx="7014389" cy="6390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521041-7C88-B244-B24A-DCCDFA26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61" y="5721720"/>
            <a:ext cx="1134667" cy="9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66224"/>
            <a:ext cx="4527201" cy="114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21FCD6-3E33-114D-9334-08C686A29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11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185A2-BFE0-8D40-A409-04CFD372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68" y="1339153"/>
            <a:ext cx="3721482" cy="4310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4AD5E2-0033-844A-B1A2-35E1E1D2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03" y="1339153"/>
            <a:ext cx="3772164" cy="4310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7E07B-BADF-6E4A-A768-885D0E516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335" y="1112959"/>
            <a:ext cx="1291384" cy="103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09CD0-1FD0-CA4A-81EB-055F984D5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750" y="4845177"/>
            <a:ext cx="1236969" cy="10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4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78022"/>
            <a:ext cx="4527201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C89501-495B-DD47-BEE7-F92025C9D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20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928ED-9796-B840-8EE8-09BA9F85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4" y="544412"/>
            <a:ext cx="6882150" cy="63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49526" y="1353685"/>
            <a:ext cx="64608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operations generalized to arbitrary temperament: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Transpose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Inverse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Normal order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Prime form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LISV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names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…etc.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Dictionary of pcs with arbitrary cardinality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construction with user-defined metric (distance)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ego-networks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A74AF-A7AE-B846-9946-42D5BA8B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867" y="2120883"/>
            <a:ext cx="38100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6335-821A-1242-8592-9911CA1D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3465000"/>
            <a:ext cx="31242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F124A-1C21-984D-8FA2-01AF0564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417" y="5395400"/>
            <a:ext cx="1917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D1B25-B643-4749-99BF-B63F46224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89" y="4716915"/>
            <a:ext cx="2540000" cy="25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pcsPy</a:t>
            </a: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components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49E09-F0DF-1E44-A7C2-ECC60FAB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308" y="2557424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42628"/>
            <a:ext cx="4527201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Circle of fifths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29D567-7A99-4E46-B335-10F3DB828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81219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815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O(1+1+2)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3C3EA-588F-FC46-B2A4-203B240AD1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673" y="1457140"/>
            <a:ext cx="4054410" cy="3909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B3D57-392D-0A44-9B9A-F77E8C5B27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179" y="1457140"/>
            <a:ext cx="3957889" cy="39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6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0781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72123"/>
            <a:ext cx="4527201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Circle of fifths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</p:spTree>
    <p:extLst>
      <p:ext uri="{BB962C8B-B14F-4D97-AF65-F5344CB8AC3E}">
        <p14:creationId xmlns:p14="http://schemas.microsoft.com/office/powerpoint/2010/main" val="316841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57304" y="1636574"/>
            <a:ext cx="3436742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Subspace of C Maj and G Maj keys – diatonic triads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Defines a subset in the  operator space: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O(1,2,2)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O(2,2,2)</a:t>
            </a:r>
          </a:p>
          <a:p>
            <a:pPr marL="214313" indent="-2143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 instance, this graph contains all the information needed to construct table 107 and 108 in Schoenberg, Theory of Harmony, p. 157, 158 (1983 edition).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709631" y="173890"/>
            <a:ext cx="572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Subspaces of voice leading spaces: tonal spaces and common practice harmony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76DD7D-8F61-0A44-91B6-A569330B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4954" y="1219839"/>
            <a:ext cx="5886965" cy="56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51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1888068" y="1947332"/>
            <a:ext cx="5511800" cy="404706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776526" y="1412954"/>
            <a:ext cx="211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PCSet</a:t>
            </a: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D6B0A-1076-1C41-B101-8E86BBCD9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D3440"/>
              </a:clrFrom>
              <a:clrTo>
                <a:srgbClr val="2D3440">
                  <a:alpha val="0"/>
                </a:srgbClr>
              </a:clrTo>
            </a:clrChange>
          </a:blip>
          <a:srcRect l="1846"/>
          <a:stretch/>
        </p:blipFill>
        <p:spPr>
          <a:xfrm>
            <a:off x="2110742" y="2114550"/>
            <a:ext cx="4861558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0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0" y="1984507"/>
            <a:ext cx="9144001" cy="1498599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425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Network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73773-4B8B-AF4F-9B13-4BE00517A2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C333F"/>
              </a:clrFrom>
              <a:clrTo>
                <a:srgbClr val="2C333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142905"/>
            <a:ext cx="9144000" cy="127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CEEC45-EB26-854A-B87E-6A9CE7918219}"/>
              </a:ext>
            </a:extLst>
          </p:cNvPr>
          <p:cNvSpPr txBox="1"/>
          <p:nvPr/>
        </p:nvSpPr>
        <p:spPr>
          <a:xfrm>
            <a:off x="-1" y="3766688"/>
            <a:ext cx="8534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 as metric in the musical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Euclidean distance: ordinary straight line distance between two points in the chosen musical space (Pythagoras theorem)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(IV)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IVs are naturally ordered and their distance can be calculated directly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minimal distance between pcs of same cardinality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Two different representations of the musical space!</a:t>
            </a:r>
          </a:p>
        </p:txBody>
      </p:sp>
    </p:spTree>
    <p:extLst>
      <p:ext uri="{BB962C8B-B14F-4D97-AF65-F5344CB8AC3E}">
        <p14:creationId xmlns:p14="http://schemas.microsoft.com/office/powerpoint/2010/main" val="356966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901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Generalized dictionary of pcs for arbitrary (equal) temperament – universal classification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Dictionaries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186680C-2B6A-CE4F-9D60-F9E247142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006601"/>
              </p:ext>
            </p:extLst>
          </p:nvPr>
        </p:nvGraphicFramePr>
        <p:xfrm>
          <a:off x="383116" y="1977233"/>
          <a:ext cx="3731685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4FE8B64-0D46-3742-BBCC-9F416151E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920633"/>
              </p:ext>
            </p:extLst>
          </p:nvPr>
        </p:nvGraphicFramePr>
        <p:xfrm>
          <a:off x="4114801" y="1977232"/>
          <a:ext cx="4758266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1856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327048" y="1740002"/>
            <a:ext cx="377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More on distances: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374533"/>
            <a:ext cx="51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 in the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01E6-81D5-AF4D-A580-54D951B8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8" y="2145296"/>
            <a:ext cx="4102100" cy="11938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41190"/>
              </p:ext>
            </p:extLst>
          </p:nvPr>
        </p:nvGraphicFramePr>
        <p:xfrm>
          <a:off x="4965407" y="1289293"/>
          <a:ext cx="3200399" cy="5520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237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operator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distance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weight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1.4142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1.7321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9574962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4205346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9556153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2.6457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629514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8566820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4842583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3722969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3.3166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3.4641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9081829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3.6056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3.7416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O(4)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34B8817-69C4-A845-891E-332E848B446E}"/>
              </a:ext>
            </a:extLst>
          </p:cNvPr>
          <p:cNvSpPr txBox="1"/>
          <p:nvPr/>
        </p:nvSpPr>
        <p:spPr>
          <a:xfrm>
            <a:off x="331922" y="3412852"/>
            <a:ext cx="37777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Weight = 1/distance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Operator: how many elements are changed by n integers        O(1,1,2) = two elements are raised or lowered by 1, one is raised or lowered by 2 – all permutations possible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Operators must have dimensions ≤  dim(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IntervalVector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≡ TET/2</a:t>
            </a:r>
          </a:p>
        </p:txBody>
      </p:sp>
    </p:spTree>
    <p:extLst>
      <p:ext uri="{BB962C8B-B14F-4D97-AF65-F5344CB8AC3E}">
        <p14:creationId xmlns:p14="http://schemas.microsoft.com/office/powerpoint/2010/main" val="271245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larger than 1 and less or equal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 of the 12TET interval vector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C0388-2BAA-3744-8D65-BD7B0A40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726" y="1325213"/>
            <a:ext cx="5465135" cy="54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71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7478 unique prime forms with 1715 Z-related sets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up to O(2) and O(1,1,1,1) (distance=2)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87078" y="189867"/>
            <a:ext cx="855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 of the 7-pitch class sets of the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24TET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51128-DF93-224F-9487-7943FD3A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76" y="1210731"/>
            <a:ext cx="5631321" cy="563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2E359-23F3-DD43-977C-903DA0D42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6" y="4768546"/>
            <a:ext cx="3232298" cy="1974921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9E6DE-C754-FE43-9C8B-A8A26E6CAAC5}"/>
              </a:ext>
            </a:extLst>
          </p:cNvPr>
          <p:cNvSpPr/>
          <p:nvPr/>
        </p:nvSpPr>
        <p:spPr>
          <a:xfrm>
            <a:off x="5178056" y="4837814"/>
            <a:ext cx="372139" cy="23391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36271-E99E-B249-B19A-A66D709BE9C5}"/>
              </a:ext>
            </a:extLst>
          </p:cNvPr>
          <p:cNvCxnSpPr>
            <a:cxnSpLocks/>
          </p:cNvCxnSpPr>
          <p:nvPr/>
        </p:nvCxnSpPr>
        <p:spPr>
          <a:xfrm flipH="1" flipV="1">
            <a:off x="3338625" y="4768546"/>
            <a:ext cx="1839431" cy="69268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28401-A927-7C42-ACFB-205F75D263B4}"/>
              </a:ext>
            </a:extLst>
          </p:cNvPr>
          <p:cNvCxnSpPr>
            <a:cxnSpLocks/>
          </p:cNvCxnSpPr>
          <p:nvPr/>
        </p:nvCxnSpPr>
        <p:spPr>
          <a:xfrm flipH="1">
            <a:off x="3338624" y="5071730"/>
            <a:ext cx="1839433" cy="167173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6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925031" y="1749652"/>
            <a:ext cx="704229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minimal distance between pcs of same cardinality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Start from normal ordered pcs </a:t>
            </a:r>
            <a:r>
              <a:rPr lang="en-US" sz="2000" b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y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of same cardinality (w/o allowing repetitions of pitches – octave doubling)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Calculate the minimal distance as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>
              <a:spcAft>
                <a:spcPts val="1200"/>
              </a:spcAft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  where 12</a:t>
            </a:r>
            <a:r>
              <a:rPr lang="en-US" baseline="-25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is a vector of all zeros but ±12 at position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for all permutations of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 of the voice leading vector spaces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F2788-CDDF-9044-B236-AA2295A0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30" y="5135194"/>
            <a:ext cx="4610100" cy="787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846EDD-F415-0042-9361-C252C178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49" y="3516453"/>
            <a:ext cx="6946900" cy="1028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CE59AD-CB4B-3D4B-A642-E3CD499BA68A}"/>
              </a:ext>
            </a:extLst>
          </p:cNvPr>
          <p:cNvSpPr txBox="1"/>
          <p:nvPr/>
        </p:nvSpPr>
        <p:spPr>
          <a:xfrm>
            <a:off x="2105186" y="6028126"/>
            <a:ext cx="4681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Minimal hand motion on keyboard</a:t>
            </a:r>
          </a:p>
        </p:txBody>
      </p:sp>
    </p:spTree>
    <p:extLst>
      <p:ext uri="{BB962C8B-B14F-4D97-AF65-F5344CB8AC3E}">
        <p14:creationId xmlns:p14="http://schemas.microsoft.com/office/powerpoint/2010/main" val="1438474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3017</TotalTime>
  <Words>2075</Words>
  <Application>Microsoft Macintosh PowerPoint</Application>
  <PresentationFormat>Letter Paper (8.5x11 in)</PresentationFormat>
  <Paragraphs>556</Paragraphs>
  <Slides>23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Arial</vt:lpstr>
      <vt:lpstr>Calibri</vt:lpstr>
      <vt:lpstr>Calibri (Body)</vt:lpstr>
      <vt:lpstr>Calibri Light</vt:lpstr>
      <vt:lpstr>Helvetica Neue Condensed</vt:lpstr>
      <vt:lpstr>Helvetica Neue Light</vt:lpstr>
      <vt:lpstr>Maestro Percussion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Buongiorno Nardelli, Marco</dc:creator>
  <cp:lastModifiedBy>Buongiorno Nardelli, Marco</cp:lastModifiedBy>
  <cp:revision>50</cp:revision>
  <dcterms:created xsi:type="dcterms:W3CDTF">2018-11-30T19:50:35Z</dcterms:created>
  <dcterms:modified xsi:type="dcterms:W3CDTF">2018-12-02T22:08:04Z</dcterms:modified>
</cp:coreProperties>
</file>